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8" autoAdjust="0"/>
    <p:restoredTop sz="77517"/>
  </p:normalViewPr>
  <p:slideViewPr>
    <p:cSldViewPr snapToGrid="0">
      <p:cViewPr varScale="1">
        <p:scale>
          <a:sx n="113" d="100"/>
          <a:sy n="113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01.07.15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1. Juli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1. Juli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1. Juli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580"/>
            <a:ext cx="7772400" cy="1470025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32" y="2145792"/>
            <a:ext cx="2076915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 – Technische Architektur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319" y="1416383"/>
            <a:ext cx="7162982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Hadoop</a:t>
            </a:r>
            <a:r>
              <a:rPr lang="de-DE" dirty="0" smtClean="0"/>
              <a:t> Distributed File System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30" t="47235" r="1621"/>
          <a:stretch/>
        </p:blipFill>
        <p:spPr>
          <a:xfrm>
            <a:off x="469075" y="3971463"/>
            <a:ext cx="6593305" cy="2543926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320632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Spark Basiert auf HDFS (</a:t>
            </a:r>
            <a:r>
              <a:rPr lang="de-DE" dirty="0" err="1" smtClean="0"/>
              <a:t>Hadoop</a:t>
            </a:r>
            <a:r>
              <a:rPr lang="de-DE" dirty="0" smtClean="0"/>
              <a:t> Distributed File System)</a:t>
            </a:r>
          </a:p>
          <a:p>
            <a:pPr lvl="1"/>
            <a:r>
              <a:rPr lang="de-DE" dirty="0" smtClean="0"/>
              <a:t>Verteiltes Speichern großer Datenmengen (Terabyte </a:t>
            </a:r>
            <a:r>
              <a:rPr lang="de-DE" dirty="0" err="1" smtClean="0"/>
              <a:t>files</a:t>
            </a:r>
            <a:r>
              <a:rPr lang="de-DE" dirty="0" smtClean="0"/>
              <a:t>)</a:t>
            </a:r>
          </a:p>
          <a:p>
            <a:pPr lvl="1"/>
            <a:r>
              <a:rPr lang="de-DE" dirty="0"/>
              <a:t>Aufgeteilt in RDDs (</a:t>
            </a:r>
            <a:r>
              <a:rPr lang="de-DE" dirty="0" err="1"/>
              <a:t>Resilient</a:t>
            </a:r>
            <a:r>
              <a:rPr lang="de-DE" dirty="0"/>
              <a:t> Distributed Dataset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Zuverlässigkeit durch Redundanz</a:t>
            </a:r>
          </a:p>
          <a:p>
            <a:pPr lvl="1"/>
            <a:r>
              <a:rPr lang="de-DE" dirty="0" smtClean="0"/>
              <a:t>Hier: Replication </a:t>
            </a:r>
            <a:r>
              <a:rPr lang="de-DE" dirty="0" err="1" smtClean="0"/>
              <a:t>Factor</a:t>
            </a:r>
            <a:r>
              <a:rPr lang="de-DE" dirty="0" smtClean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Resilient</a:t>
            </a:r>
            <a:r>
              <a:rPr lang="de-DE" dirty="0" smtClean="0"/>
              <a:t> Distributed Datasets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RDDs sind Read-</a:t>
            </a:r>
            <a:r>
              <a:rPr lang="de-DE" dirty="0" err="1" smtClean="0"/>
              <a:t>Only</a:t>
            </a:r>
            <a:r>
              <a:rPr lang="de-DE" dirty="0" smtClean="0"/>
              <a:t>!</a:t>
            </a:r>
          </a:p>
          <a:p>
            <a:r>
              <a:rPr lang="de-DE" dirty="0" smtClean="0"/>
              <a:t>Initial erzeugt durch</a:t>
            </a:r>
          </a:p>
          <a:p>
            <a:pPr lvl="1"/>
            <a:r>
              <a:rPr lang="de-DE" dirty="0" smtClean="0"/>
              <a:t>Mapping einer „normalen“ Datei</a:t>
            </a:r>
          </a:p>
          <a:p>
            <a:pPr lvl="1"/>
            <a:r>
              <a:rPr lang="de-DE" dirty="0" smtClean="0"/>
              <a:t>Parallelisieren eines existierenden RDD</a:t>
            </a:r>
          </a:p>
          <a:p>
            <a:r>
              <a:rPr lang="de-DE" dirty="0" smtClean="0"/>
              <a:t>Unterstützen zwei Arten von Operationen</a:t>
            </a:r>
          </a:p>
          <a:p>
            <a:pPr lvl="1"/>
            <a:r>
              <a:rPr lang="de-DE" b="1" dirty="0" smtClean="0"/>
              <a:t>Action</a:t>
            </a:r>
            <a:r>
              <a:rPr lang="de-DE" dirty="0" smtClean="0"/>
              <a:t>: Berechnet Wert aus Daten eines RDD</a:t>
            </a:r>
          </a:p>
          <a:p>
            <a:pPr lvl="1"/>
            <a:r>
              <a:rPr lang="de-DE" b="1" dirty="0" smtClean="0"/>
              <a:t>Transformation</a:t>
            </a:r>
            <a:r>
              <a:rPr lang="de-DE" dirty="0" smtClean="0"/>
              <a:t>: Erzeugt neuen RDD aus einem bestehenden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Stärken von Apache Spark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In-Memory Berechnungen entwickelt</a:t>
            </a:r>
          </a:p>
          <a:p>
            <a:pPr lvl="1"/>
            <a:r>
              <a:rPr lang="de-DE" dirty="0" smtClean="0"/>
              <a:t>RDDs werden im Hauptspeicher </a:t>
            </a:r>
            <a:r>
              <a:rPr lang="de-DE" dirty="0" err="1" smtClean="0"/>
              <a:t>gecached</a:t>
            </a:r>
            <a:endParaRPr lang="de-DE" dirty="0" smtClean="0"/>
          </a:p>
          <a:p>
            <a:pPr lvl="1"/>
            <a:r>
              <a:rPr lang="de-DE" dirty="0" smtClean="0"/>
              <a:t>Explizit mit </a:t>
            </a:r>
            <a:r>
              <a:rPr lang="de-DE" dirty="0" err="1" smtClean="0">
                <a:latin typeface="Menlo" charset="0"/>
                <a:ea typeface="Menlo" charset="0"/>
                <a:cs typeface="Menlo" charset="0"/>
              </a:rPr>
              <a:t>cache</a:t>
            </a:r>
            <a:r>
              <a:rPr lang="de-DE" dirty="0" smtClean="0">
                <a:latin typeface="Menlo" charset="0"/>
                <a:ea typeface="Menlo" charset="0"/>
                <a:cs typeface="Menlo" charset="0"/>
              </a:rPr>
              <a:t>()</a:t>
            </a:r>
            <a:r>
              <a:rPr lang="de-DE" dirty="0" smtClean="0"/>
              <a:t>oder automatisch häufig genutzte RDDs</a:t>
            </a:r>
          </a:p>
          <a:p>
            <a:r>
              <a:rPr lang="de-DE" dirty="0" smtClean="0"/>
              <a:t>Besonders geeignet für </a:t>
            </a:r>
            <a:r>
              <a:rPr lang="de-DE" dirty="0" err="1" smtClean="0"/>
              <a:t>machine-learning</a:t>
            </a:r>
            <a:r>
              <a:rPr lang="de-DE" dirty="0" smtClean="0"/>
              <a:t> Algorithmen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 – Logische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Unterstütze Cluster-Systeme</a:t>
            </a:r>
          </a:p>
          <a:p>
            <a:pPr lvl="1"/>
            <a:r>
              <a:rPr lang="de-DE" dirty="0" smtClean="0"/>
              <a:t>Amazon EC2, </a:t>
            </a:r>
            <a:r>
              <a:rPr lang="de-DE" dirty="0" err="1" smtClean="0"/>
              <a:t>Hadoop</a:t>
            </a:r>
            <a:r>
              <a:rPr lang="de-DE" dirty="0" smtClean="0"/>
              <a:t> </a:t>
            </a:r>
            <a:r>
              <a:rPr lang="de-DE" dirty="0" err="1" smtClean="0"/>
              <a:t>Yarn</a:t>
            </a:r>
            <a:r>
              <a:rPr lang="de-DE" dirty="0" smtClean="0"/>
              <a:t>, </a:t>
            </a:r>
            <a:r>
              <a:rPr lang="de-DE" dirty="0" err="1" smtClean="0"/>
              <a:t>Standalone</a:t>
            </a:r>
            <a:r>
              <a:rPr lang="de-DE" dirty="0" smtClean="0"/>
              <a:t>, Apache </a:t>
            </a:r>
            <a:r>
              <a:rPr lang="de-DE" dirty="0" err="1" smtClean="0"/>
              <a:t>Mesos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Programmierbar mit</a:t>
            </a:r>
          </a:p>
          <a:p>
            <a:pPr lvl="1"/>
            <a:r>
              <a:rPr lang="de-DE" dirty="0" smtClean="0"/>
              <a:t>Java, Scala, Python, R</a:t>
            </a:r>
          </a:p>
          <a:p>
            <a:pPr lvl="1"/>
            <a:endParaRPr lang="de-DE" dirty="0"/>
          </a:p>
          <a:p>
            <a:r>
              <a:rPr lang="de-DE" dirty="0" smtClean="0"/>
              <a:t>Reichhaltige Standard-Bibliotheken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" y="4474726"/>
            <a:ext cx="3990109" cy="18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84" y="2157932"/>
            <a:ext cx="2981237" cy="15830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51558" y="4428278"/>
            <a:ext cx="5132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Schau </a:t>
            </a:r>
            <a:r>
              <a:rPr lang="de-DE" sz="2400" dirty="0" err="1" smtClean="0"/>
              <a:t>mer‘s</a:t>
            </a:r>
            <a:r>
              <a:rPr lang="de-DE" sz="2400" dirty="0" smtClean="0"/>
              <a:t> uns doch mal genauer an...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3962915" y="3740992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smtClean="0"/>
              <a:t>Demo</a:t>
            </a:r>
            <a:endParaRPr lang="de-DE" sz="3600"/>
          </a:p>
        </p:txBody>
      </p:sp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Das </a:t>
            </a:r>
            <a:r>
              <a:rPr lang="de-DE" dirty="0" err="1" smtClean="0"/>
              <a:t>Map-Reduce</a:t>
            </a:r>
            <a:r>
              <a:rPr lang="de-DE" dirty="0" smtClean="0"/>
              <a:t> Konzept</a:t>
            </a:r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pPr lvl="1"/>
            <a:r>
              <a:rPr lang="de-DE" dirty="0" smtClean="0"/>
              <a:t>RDDs und HDFS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172934"/>
            <a:ext cx="5084956" cy="369332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Lösung: Aufgaben zerteilen und </a:t>
            </a:r>
            <a:r>
              <a:rPr lang="de-DE" smtClean="0">
                <a:solidFill>
                  <a:schemeClr val="bg1"/>
                </a:solidFill>
              </a:rPr>
              <a:t>parallel verarbeiten.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Grundlegendes Konzept: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2981093"/>
            <a:ext cx="475785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ysClr val="windowText" lastClr="000000"/>
                </a:solidFill>
              </a:rPr>
              <a:t>D</a:t>
            </a:r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7200" y="3485683"/>
            <a:ext cx="475785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3990273"/>
            <a:ext cx="475785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7" name="Rechteck 6"/>
          <p:cNvSpPr/>
          <p:nvPr/>
        </p:nvSpPr>
        <p:spPr>
          <a:xfrm>
            <a:off x="457200" y="4494863"/>
            <a:ext cx="475785" cy="416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A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18008" y="298109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8007" y="3485682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18007" y="399027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8006" y="449486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 Verbindung 12"/>
          <p:cNvCxnSpPr>
            <a:stCxn id="4" idx="3"/>
            <a:endCxn id="8" idx="1"/>
          </p:cNvCxnSpPr>
          <p:nvPr/>
        </p:nvCxnSpPr>
        <p:spPr>
          <a:xfrm>
            <a:off x="932985" y="3189250"/>
            <a:ext cx="985023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endCxn id="9" idx="1"/>
          </p:cNvCxnSpPr>
          <p:nvPr/>
        </p:nvCxnSpPr>
        <p:spPr>
          <a:xfrm>
            <a:off x="932983" y="3693837"/>
            <a:ext cx="985024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>
            <a:endCxn id="10" idx="1"/>
          </p:cNvCxnSpPr>
          <p:nvPr/>
        </p:nvCxnSpPr>
        <p:spPr>
          <a:xfrm>
            <a:off x="932983" y="4198425"/>
            <a:ext cx="985024" cy="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endCxn id="11" idx="1"/>
          </p:cNvCxnSpPr>
          <p:nvPr/>
        </p:nvCxnSpPr>
        <p:spPr>
          <a:xfrm flipV="1">
            <a:off x="932983" y="4703020"/>
            <a:ext cx="985023" cy="369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814787" y="3189245"/>
            <a:ext cx="951571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X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814787" y="3693834"/>
            <a:ext cx="951571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Y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814786" y="4198425"/>
            <a:ext cx="951571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Z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Gerade Verbindung 24"/>
          <p:cNvCxnSpPr>
            <a:endCxn id="22" idx="1"/>
          </p:cNvCxnSpPr>
          <p:nvPr/>
        </p:nvCxnSpPr>
        <p:spPr>
          <a:xfrm flipV="1">
            <a:off x="2869577" y="3397402"/>
            <a:ext cx="945210" cy="131861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endCxn id="24" idx="1"/>
          </p:cNvCxnSpPr>
          <p:nvPr/>
        </p:nvCxnSpPr>
        <p:spPr>
          <a:xfrm flipV="1">
            <a:off x="2869575" y="4406582"/>
            <a:ext cx="945211" cy="30573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endCxn id="22" idx="1"/>
          </p:cNvCxnSpPr>
          <p:nvPr/>
        </p:nvCxnSpPr>
        <p:spPr>
          <a:xfrm flipV="1">
            <a:off x="2875688" y="3397402"/>
            <a:ext cx="939099" cy="808918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869576" y="4206320"/>
            <a:ext cx="928484" cy="18446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endCxn id="23" idx="1"/>
          </p:cNvCxnSpPr>
          <p:nvPr/>
        </p:nvCxnSpPr>
        <p:spPr>
          <a:xfrm flipV="1">
            <a:off x="2869576" y="3901991"/>
            <a:ext cx="945211" cy="30153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23" idx="1"/>
          </p:cNvCxnSpPr>
          <p:nvPr/>
        </p:nvCxnSpPr>
        <p:spPr>
          <a:xfrm>
            <a:off x="2869578" y="3173445"/>
            <a:ext cx="945209" cy="72854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endCxn id="22" idx="1"/>
          </p:cNvCxnSpPr>
          <p:nvPr/>
        </p:nvCxnSpPr>
        <p:spPr>
          <a:xfrm flipV="1">
            <a:off x="2869576" y="3397402"/>
            <a:ext cx="945211" cy="29223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5408340" y="3189245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408339" y="3689638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08338" y="4198424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Gerade Verbindung 44"/>
          <p:cNvCxnSpPr>
            <a:stCxn id="22" idx="3"/>
            <a:endCxn id="39" idx="1"/>
          </p:cNvCxnSpPr>
          <p:nvPr/>
        </p:nvCxnSpPr>
        <p:spPr>
          <a:xfrm>
            <a:off x="4766358" y="3397402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4766356" y="3897794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>
            <a:stCxn id="24" idx="3"/>
          </p:cNvCxnSpPr>
          <p:nvPr/>
        </p:nvCxnSpPr>
        <p:spPr>
          <a:xfrm flipV="1">
            <a:off x="4766357" y="4406580"/>
            <a:ext cx="641981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7319986" y="3689637"/>
            <a:ext cx="1348229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Final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result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Gerade Verbindung 51"/>
          <p:cNvCxnSpPr>
            <a:endCxn id="51" idx="1"/>
          </p:cNvCxnSpPr>
          <p:nvPr/>
        </p:nvCxnSpPr>
        <p:spPr>
          <a:xfrm>
            <a:off x="6359909" y="3397402"/>
            <a:ext cx="960077" cy="50039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43" idx="3"/>
            <a:endCxn id="51" idx="1"/>
          </p:cNvCxnSpPr>
          <p:nvPr/>
        </p:nvCxnSpPr>
        <p:spPr>
          <a:xfrm flipV="1">
            <a:off x="6359910" y="3897794"/>
            <a:ext cx="960076" cy="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44" idx="3"/>
            <a:endCxn id="51" idx="1"/>
          </p:cNvCxnSpPr>
          <p:nvPr/>
        </p:nvCxnSpPr>
        <p:spPr>
          <a:xfrm flipV="1">
            <a:off x="6359909" y="3897794"/>
            <a:ext cx="960077" cy="50878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(1)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3117081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09600" y="1653504"/>
            <a:ext cx="8229600" cy="983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Zähle Häufigkeit von Wörtern in einem Terrabytegroßen Text</a:t>
            </a:r>
          </a:p>
          <a:p>
            <a:r>
              <a:rPr lang="de-DE" smtClean="0"/>
              <a:t>Eingabe, jeder Satz eine eigener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(2) – </a:t>
            </a:r>
            <a:r>
              <a:rPr lang="de-DE" dirty="0" err="1" smtClean="0"/>
              <a:t>Map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1456723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2769575"/>
            <a:ext cx="8229600" cy="3522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Jeder </a:t>
            </a:r>
            <a:r>
              <a:rPr lang="de-DE" dirty="0" err="1" smtClean="0"/>
              <a:t>Map</a:t>
            </a:r>
            <a:r>
              <a:rPr lang="de-DE" dirty="0" smtClean="0"/>
              <a:t>-Prozess zählt die Worte in seinem Datensatz</a:t>
            </a:r>
          </a:p>
          <a:p>
            <a:pPr lvl="1"/>
            <a:r>
              <a:rPr lang="de-DE" dirty="0" smtClean="0"/>
              <a:t>Schlüssel (= Wort) bestimmt den Ziel RDD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82140"/>
              </p:ext>
            </p:extLst>
          </p:nvPr>
        </p:nvGraphicFramePr>
        <p:xfrm>
          <a:off x="914402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1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Fest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gemauert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21968"/>
              </p:ext>
            </p:extLst>
          </p:nvPr>
        </p:nvGraphicFramePr>
        <p:xfrm>
          <a:off x="3189146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2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Heute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muß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die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Glocke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65193"/>
              </p:ext>
            </p:extLst>
          </p:nvPr>
        </p:nvGraphicFramePr>
        <p:xfrm>
          <a:off x="5463890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3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1,</a:t>
                      </a:r>
                      <a:r>
                        <a:rPr lang="de-DE" sz="1600" baseline="0" dirty="0" smtClean="0"/>
                        <a:t> 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1,</a:t>
                      </a:r>
                      <a:r>
                        <a:rPr lang="de-DE" sz="1600" baseline="0" dirty="0" smtClean="0"/>
                        <a:t> 1, 1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Stirne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heiß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(3) – Shuffle-Phase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55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Verteile die neu erzeugten RDDs (pro Wort) auf die Rechner.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910875"/>
              </p:ext>
            </p:extLst>
          </p:nvPr>
        </p:nvGraphicFramePr>
        <p:xfrm>
          <a:off x="1624267" y="1992709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43294"/>
              </p:ext>
            </p:extLst>
          </p:nvPr>
        </p:nvGraphicFramePr>
        <p:xfrm>
          <a:off x="5619527" y="1992709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908235"/>
              </p:ext>
            </p:extLst>
          </p:nvPr>
        </p:nvGraphicFramePr>
        <p:xfrm>
          <a:off x="3622285" y="1996675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</a:t>
                      </a:r>
                      <a:r>
                        <a:rPr lang="de-DE" sz="1400" baseline="0" dirty="0" smtClean="0"/>
                        <a:t> 1, 1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58031"/>
              </p:ext>
            </p:extLst>
          </p:nvPr>
        </p:nvGraphicFramePr>
        <p:xfrm>
          <a:off x="1624267" y="4539393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37126"/>
              </p:ext>
            </p:extLst>
          </p:nvPr>
        </p:nvGraphicFramePr>
        <p:xfrm>
          <a:off x="5619527" y="4539393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89772"/>
              </p:ext>
            </p:extLst>
          </p:nvPr>
        </p:nvGraphicFramePr>
        <p:xfrm>
          <a:off x="3622285" y="4543359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</a:t>
                      </a:r>
                      <a:r>
                        <a:rPr lang="de-DE" sz="1400" baseline="0" dirty="0" smtClean="0"/>
                        <a:t> 1, 1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Gerade Verbindung 15"/>
          <p:cNvCxnSpPr>
            <a:stCxn id="3" idx="2"/>
            <a:endCxn id="13" idx="0"/>
          </p:cNvCxnSpPr>
          <p:nvPr/>
        </p:nvCxnSpPr>
        <p:spPr>
          <a:xfrm>
            <a:off x="2574759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stCxn id="3" idx="2"/>
            <a:endCxn id="15" idx="0"/>
          </p:cNvCxnSpPr>
          <p:nvPr/>
        </p:nvCxnSpPr>
        <p:spPr>
          <a:xfrm>
            <a:off x="2574759" y="3942276"/>
            <a:ext cx="1997630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3" idx="2"/>
            <a:endCxn id="14" idx="0"/>
          </p:cNvCxnSpPr>
          <p:nvPr/>
        </p:nvCxnSpPr>
        <p:spPr>
          <a:xfrm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9" idx="2"/>
            <a:endCxn id="13" idx="0"/>
          </p:cNvCxnSpPr>
          <p:nvPr/>
        </p:nvCxnSpPr>
        <p:spPr>
          <a:xfrm flipH="1">
            <a:off x="2574759" y="3938309"/>
            <a:ext cx="1997630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15" idx="0"/>
          </p:cNvCxnSpPr>
          <p:nvPr/>
        </p:nvCxnSpPr>
        <p:spPr>
          <a:xfrm>
            <a:off x="4572389" y="3938309"/>
            <a:ext cx="0" cy="60505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9" idx="2"/>
            <a:endCxn id="14" idx="0"/>
          </p:cNvCxnSpPr>
          <p:nvPr/>
        </p:nvCxnSpPr>
        <p:spPr>
          <a:xfrm>
            <a:off x="4572389" y="3938309"/>
            <a:ext cx="1997242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8" idx="2"/>
            <a:endCxn id="13" idx="0"/>
          </p:cNvCxnSpPr>
          <p:nvPr/>
        </p:nvCxnSpPr>
        <p:spPr>
          <a:xfrm flipH="1"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8" idx="2"/>
            <a:endCxn id="15" idx="0"/>
          </p:cNvCxnSpPr>
          <p:nvPr/>
        </p:nvCxnSpPr>
        <p:spPr>
          <a:xfrm flipH="1">
            <a:off x="4572389" y="3942276"/>
            <a:ext cx="1997242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>
            <a:stCxn id="8" idx="2"/>
            <a:endCxn id="14" idx="0"/>
          </p:cNvCxnSpPr>
          <p:nvPr/>
        </p:nvCxnSpPr>
        <p:spPr>
          <a:xfrm>
            <a:off x="6569631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(4) – </a:t>
            </a:r>
            <a:r>
              <a:rPr lang="de-DE" dirty="0" err="1" smtClean="0"/>
              <a:t>Reduce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147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Berechne für jede Wortliste die Summe</a:t>
            </a:r>
          </a:p>
          <a:p>
            <a:r>
              <a:rPr lang="de-DE" dirty="0" smtClean="0"/>
              <a:t>Für jede der Wortlisten wird eigener </a:t>
            </a:r>
            <a:r>
              <a:rPr lang="de-DE" dirty="0" err="1" smtClean="0"/>
              <a:t>Workprozess</a:t>
            </a:r>
            <a:r>
              <a:rPr lang="de-DE" dirty="0" smtClean="0"/>
              <a:t> gestartet</a:t>
            </a:r>
            <a:endParaRPr lang="de-DE" dirty="0"/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549676"/>
              </p:ext>
            </p:extLst>
          </p:nvPr>
        </p:nvGraphicFramePr>
        <p:xfrm>
          <a:off x="2155371" y="3490740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Wortlisten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1, 1,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Geschweifte Klammer rechts 4"/>
          <p:cNvSpPr/>
          <p:nvPr/>
        </p:nvSpPr>
        <p:spPr>
          <a:xfrm>
            <a:off x="4056355" y="3894547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/>
          <p:cNvSpPr/>
          <p:nvPr/>
        </p:nvSpPr>
        <p:spPr>
          <a:xfrm>
            <a:off x="4052339" y="4576339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93368"/>
              </p:ext>
            </p:extLst>
          </p:nvPr>
        </p:nvGraphicFramePr>
        <p:xfrm>
          <a:off x="4562465" y="3966139"/>
          <a:ext cx="1900984" cy="3140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47739"/>
              </p:ext>
            </p:extLst>
          </p:nvPr>
        </p:nvGraphicFramePr>
        <p:xfrm>
          <a:off x="4562465" y="4647931"/>
          <a:ext cx="1900984" cy="31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492"/>
                <a:gridCol w="950492"/>
              </a:tblGrid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571</Words>
  <Application>Microsoft Macintosh PowerPoint</Application>
  <PresentationFormat>Bildschirmpräsentation (4:3)</PresentationFormat>
  <Paragraphs>190</Paragraphs>
  <Slides>15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</vt:lpstr>
      <vt:lpstr>Menlo</vt:lpstr>
      <vt:lpstr>Wingdings</vt:lpstr>
      <vt:lpstr>SMDS</vt:lpstr>
      <vt:lpstr>Apache</vt:lpstr>
      <vt:lpstr>Agenda</vt:lpstr>
      <vt:lpstr>Motivation</vt:lpstr>
      <vt:lpstr>PowerPoint-Präsentation</vt:lpstr>
      <vt:lpstr>Grundlegendes Konzept: Map Reduce</vt:lpstr>
      <vt:lpstr>Map-Reduce Beispiel (1)</vt:lpstr>
      <vt:lpstr>Map-Reduce Beispiel (2) – Map-Phase</vt:lpstr>
      <vt:lpstr>Map-Reduce Beispiel (3) – Shuffle-Phase</vt:lpstr>
      <vt:lpstr>Map-Reduce Beispiel (4) – Reduce-Phase</vt:lpstr>
      <vt:lpstr>Apache Spark – Technische Architektur</vt:lpstr>
      <vt:lpstr>Hadoop Distributed File System</vt:lpstr>
      <vt:lpstr>Resilient Distributed Datasets</vt:lpstr>
      <vt:lpstr>Stärken von Apache Spark</vt:lpstr>
      <vt:lpstr>Apache Spark – Logische Architektur</vt:lpstr>
      <vt:lpstr>Apache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74</cp:revision>
  <dcterms:created xsi:type="dcterms:W3CDTF">2014-04-28T15:39:56Z</dcterms:created>
  <dcterms:modified xsi:type="dcterms:W3CDTF">2015-07-01T08:05:27Z</dcterms:modified>
</cp:coreProperties>
</file>